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handoutMasterIdLst>
    <p:handoutMasterId r:id="rId12"/>
  </p:handoutMasterIdLst>
  <p:sldIdLst>
    <p:sldId id="270" r:id="rId2"/>
    <p:sldId id="257" r:id="rId3"/>
    <p:sldId id="258" r:id="rId4"/>
    <p:sldId id="259" r:id="rId5"/>
    <p:sldId id="260" r:id="rId6"/>
    <p:sldId id="261" r:id="rId7"/>
    <p:sldId id="263" r:id="rId8"/>
    <p:sldId id="265" r:id="rId9"/>
    <p:sldId id="269" r:id="rId10"/>
  </p:sldIdLst>
  <p:sldSz cx="9144000" cy="6858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p:restoredTop sz="60884" autoAdjust="0"/>
  </p:normalViewPr>
  <p:slideViewPr>
    <p:cSldViewPr snapToGrid="0" snapToObjects="1">
      <p:cViewPr>
        <p:scale>
          <a:sx n="70" d="100"/>
          <a:sy n="70" d="100"/>
        </p:scale>
        <p:origin x="-3512"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200" d="100"/>
          <a:sy n="200" d="100"/>
        </p:scale>
        <p:origin x="-3176" y="405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47F7F73-EFB9-FF42-BBFD-4525A7CECB2F}" type="datetimeFigureOut">
              <a:rPr lang="en-US" smtClean="0"/>
              <a:t>9/19/12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0D1A03F-CA40-3949-9E25-38495B8DDCD1}" type="slidenum">
              <a:rPr lang="en-US" smtClean="0"/>
              <a:t>‹#›</a:t>
            </a:fld>
            <a:endParaRPr lang="en-US"/>
          </a:p>
        </p:txBody>
      </p:sp>
    </p:spTree>
    <p:extLst>
      <p:ext uri="{BB962C8B-B14F-4D97-AF65-F5344CB8AC3E}">
        <p14:creationId xmlns:p14="http://schemas.microsoft.com/office/powerpoint/2010/main" val="360229006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15449" y="73358"/>
            <a:ext cx="6644740" cy="4983555"/>
          </a:xfrm>
          <a:prstGeom prst="rect">
            <a:avLst/>
          </a:prstGeom>
          <a:noFill/>
          <a:ln w="3175">
            <a:solidFill>
              <a:schemeClr val="bg1">
                <a:lumMod val="75000"/>
              </a:schemeClr>
            </a:solidFill>
          </a:ln>
          <a:effectLst>
            <a:outerShdw blurRad="50800" dist="38100" dir="2700000" algn="tl" rotWithShape="0">
              <a:srgbClr val="000000">
                <a:alpha val="43000"/>
              </a:srgbClr>
            </a:outerShdw>
          </a:effectLst>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4253" y="5251450"/>
            <a:ext cx="6853747" cy="3479800"/>
          </a:xfrm>
          <a:prstGeom prst="rect">
            <a:avLst/>
          </a:prstGeom>
        </p:spPr>
        <p:txBody>
          <a:bodyPr vert="horz" lIns="91440" tIns="45720" rIns="91440" bIns="45720" numCol="2" spcCol="18288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2" name="TextBox 1"/>
          <p:cNvSpPr txBox="1"/>
          <p:nvPr/>
        </p:nvSpPr>
        <p:spPr>
          <a:xfrm>
            <a:off x="0" y="8842753"/>
            <a:ext cx="577246" cy="301248"/>
          </a:xfrm>
          <a:prstGeom prst="rect">
            <a:avLst/>
          </a:prstGeom>
        </p:spPr>
        <p:txBody>
          <a:bodyPr vert="horz" lIns="91440" tIns="45720" rIns="91440" bIns="45720" rtlCol="0" anchor="ctr"/>
          <a:lstStyle>
            <a:defPPr>
              <a:defRPr lang="en-US"/>
            </a:defPPr>
            <a:lvl1pPr indent="0">
              <a:defRPr sz="1400">
                <a:solidFill>
                  <a:srgbClr val="7F7F7F"/>
                </a:solidFill>
                <a:latin typeface="Arial"/>
              </a:defRPr>
            </a:lvl1pPr>
          </a:lstStyle>
          <a:p>
            <a:pPr lvl="0"/>
            <a:r>
              <a:rPr lang="en-US" dirty="0" smtClean="0"/>
              <a:t>Slide</a:t>
            </a:r>
            <a:endParaRPr lang="en-US" dirty="0"/>
          </a:p>
        </p:txBody>
      </p:sp>
      <p:sp>
        <p:nvSpPr>
          <p:cNvPr id="6" name="Slide Number Placeholder 5"/>
          <p:cNvSpPr>
            <a:spLocks noGrp="1"/>
          </p:cNvSpPr>
          <p:nvPr>
            <p:ph type="sldNum" sz="quarter" idx="5"/>
          </p:nvPr>
        </p:nvSpPr>
        <p:spPr>
          <a:xfrm>
            <a:off x="461794" y="8844341"/>
            <a:ext cx="2971800" cy="299660"/>
          </a:xfrm>
          <a:prstGeom prst="rect">
            <a:avLst/>
          </a:prstGeom>
        </p:spPr>
        <p:txBody>
          <a:bodyPr vert="horz" lIns="91440" tIns="45720" rIns="91440" bIns="45720" rtlCol="0" anchor="ctr"/>
          <a:lstStyle>
            <a:lvl1pPr>
              <a:defRPr lang="en-US" sz="1400" smtClean="0">
                <a:solidFill>
                  <a:srgbClr val="7F7F7F"/>
                </a:solidFill>
                <a:latin typeface="Arial"/>
              </a:defRPr>
            </a:lvl1pPr>
          </a:lstStyle>
          <a:p>
            <a:fld id="{162E7FE3-9E22-0344-9454-3F6F24D93F86}" type="slidenum">
              <a:rPr lang="en-US" smtClean="0"/>
              <a:pPr/>
              <a:t>‹#›</a:t>
            </a:fld>
            <a:endParaRPr lang="en-US" dirty="0"/>
          </a:p>
        </p:txBody>
      </p:sp>
    </p:spTree>
    <p:extLst>
      <p:ext uri="{BB962C8B-B14F-4D97-AF65-F5344CB8AC3E}">
        <p14:creationId xmlns:p14="http://schemas.microsoft.com/office/powerpoint/2010/main" val="2295189088"/>
      </p:ext>
    </p:extLst>
  </p:cSld>
  <p:clrMap bg1="lt1" tx1="dk1" bg2="lt2" tx2="dk2" accent1="accent1" accent2="accent2" accent3="accent3" accent4="accent4" accent5="accent5" accent6="accent6" hlink="hlink" folHlink="folHlink"/>
  <p:hf hdr="0" ftr="0" dt="0"/>
  <p:notesStyle>
    <a:lvl1pPr marL="0" indent="0" algn="l" defTabSz="457200" rtl="0" eaLnBrk="1" latinLnBrk="0" hangingPunct="1">
      <a:spcAft>
        <a:spcPts val="300"/>
      </a:spcAft>
      <a:defRPr sz="800" kern="1200">
        <a:solidFill>
          <a:schemeClr val="tx1"/>
        </a:solidFill>
        <a:latin typeface="Arial"/>
        <a:ea typeface="+mn-ea"/>
        <a:cs typeface="+mn-cs"/>
      </a:defRPr>
    </a:lvl1pPr>
    <a:lvl2pPr marL="457200" algn="l" defTabSz="457200" rtl="0" eaLnBrk="1" latinLnBrk="0" hangingPunct="1">
      <a:spcAft>
        <a:spcPts val="300"/>
      </a:spcAft>
      <a:defRPr sz="800" kern="1200">
        <a:solidFill>
          <a:schemeClr val="tx1"/>
        </a:solidFill>
        <a:latin typeface="Arial"/>
        <a:ea typeface="+mn-ea"/>
        <a:cs typeface="+mn-cs"/>
      </a:defRPr>
    </a:lvl2pPr>
    <a:lvl3pPr marL="914400" algn="l" defTabSz="457200" rtl="0" eaLnBrk="1" latinLnBrk="0" hangingPunct="1">
      <a:spcAft>
        <a:spcPts val="300"/>
      </a:spcAft>
      <a:defRPr sz="800" kern="1200">
        <a:solidFill>
          <a:schemeClr val="tx1"/>
        </a:solidFill>
        <a:latin typeface="Arial"/>
        <a:ea typeface="+mn-ea"/>
        <a:cs typeface="+mn-cs"/>
      </a:defRPr>
    </a:lvl3pPr>
    <a:lvl4pPr marL="1371600" algn="l" defTabSz="457200" rtl="0" eaLnBrk="1" latinLnBrk="0" hangingPunct="1">
      <a:spcAft>
        <a:spcPts val="300"/>
      </a:spcAft>
      <a:defRPr sz="800" kern="1200">
        <a:solidFill>
          <a:schemeClr val="tx1"/>
        </a:solidFill>
        <a:latin typeface="Arial"/>
        <a:ea typeface="+mn-ea"/>
        <a:cs typeface="+mn-cs"/>
      </a:defRPr>
    </a:lvl4pPr>
    <a:lvl5pPr marL="1828800" algn="l" defTabSz="457200" rtl="0" eaLnBrk="1" latinLnBrk="0" hangingPunct="1">
      <a:spcAft>
        <a:spcPts val="300"/>
      </a:spcAft>
      <a:defRPr sz="800" kern="1200">
        <a:solidFill>
          <a:schemeClr val="tx1"/>
        </a:solidFill>
        <a:latin typeface="Arial"/>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Visualizing Water is an evolving series of information graphics designed to illustrate key concepts in the flow of water at global and regional scales.  Key concepts covered include: global water cycle, river basin, blue water, green water, withdrawals, consumption, return/recharge, surface water, ground water</a:t>
            </a:r>
            <a:r>
              <a:rPr lang="en-US" dirty="0" smtClean="0"/>
              <a:t>.</a:t>
            </a:r>
            <a:endParaRPr lang="en-US" dirty="0" smtClean="0"/>
          </a:p>
          <a:p>
            <a:r>
              <a:rPr lang="en-US" dirty="0" smtClean="0"/>
              <a:t>Visualizing Water is part of a larger TRUTHstudio initiative, Visualizing Complexity, whose goal is to facilitate the development and release into the public domain a suite of high quality information graphics that may be used by public interest advocates to explain complex concepts relevant to their area of practice.  </a:t>
            </a:r>
          </a:p>
          <a:p>
            <a:r>
              <a:rPr lang="en-US" dirty="0" smtClean="0"/>
              <a:t>In general, the intended audience for the Visualizing Complexity project are policymakers, civil society leaders, businesspeople, educators, voting citizens, and anyone else whose better understanding of complexity could lead to more informed decision-making.  The individual graphics are arranged in a narrative with accompanying text provided in the notes section of this file</a:t>
            </a:r>
            <a:r>
              <a:rPr lang="en-US" dirty="0" smtClean="0"/>
              <a:t>.</a:t>
            </a:r>
            <a:endParaRPr lang="en-US" dirty="0" smtClean="0"/>
          </a:p>
          <a:p>
            <a:r>
              <a:rPr lang="en-US" dirty="0" smtClean="0"/>
              <a:t>Visualizing Water</a:t>
            </a:r>
            <a:r>
              <a:rPr lang="en-US" baseline="0" dirty="0" smtClean="0"/>
              <a:t> </a:t>
            </a:r>
            <a:r>
              <a:rPr lang="en-US" dirty="0" smtClean="0"/>
              <a:t>is released under a Creative Commons Attribution-</a:t>
            </a:r>
            <a:r>
              <a:rPr lang="en-US" dirty="0" err="1" smtClean="0"/>
              <a:t>NonCommercial</a:t>
            </a:r>
            <a:r>
              <a:rPr lang="en-US" dirty="0" smtClean="0"/>
              <a:t>-</a:t>
            </a:r>
            <a:r>
              <a:rPr lang="en-US" dirty="0" err="1" smtClean="0"/>
              <a:t>NoDerivs</a:t>
            </a:r>
            <a:r>
              <a:rPr lang="en-US" dirty="0" smtClean="0"/>
              <a:t> 3.0 </a:t>
            </a:r>
            <a:r>
              <a:rPr lang="en-US" dirty="0" err="1" smtClean="0"/>
              <a:t>Unported</a:t>
            </a:r>
            <a:r>
              <a:rPr lang="en-US" dirty="0" smtClean="0"/>
              <a:t> license, which means that you are free to use these graphics for non-commercial purposes, as long as you provide credit to the authors and do not modify the graphics. </a:t>
            </a:r>
          </a:p>
          <a:p>
            <a:r>
              <a:rPr lang="en-US" dirty="0" smtClean="0"/>
              <a:t>Visualizing Water and Visualizing Complexity are works in progress.  Please contact the authors if you have suggestions, comments, or requests:</a:t>
            </a:r>
          </a:p>
          <a:p>
            <a:r>
              <a:rPr lang="en-US" dirty="0" smtClean="0"/>
              <a:t>	Jason Pearson, TRUTHstudio: </a:t>
            </a:r>
            <a:r>
              <a:rPr lang="en-US" dirty="0" err="1" smtClean="0"/>
              <a:t>jason@truthstudio.com</a:t>
            </a:r>
            <a:endParaRPr lang="en-US" dirty="0" smtClean="0"/>
          </a:p>
          <a:p>
            <a:r>
              <a:rPr lang="en-US" dirty="0" smtClean="0"/>
              <a:t>	Brian Richter, The Nature Conservancy: </a:t>
            </a:r>
            <a:r>
              <a:rPr lang="en-US" dirty="0" err="1" smtClean="0"/>
              <a:t>brichter@tnc.org</a:t>
            </a:r>
            <a:endParaRPr lang="en-US" dirty="0" smtClean="0"/>
          </a:p>
          <a:p>
            <a:endParaRPr lang="en-US" sz="700" dirty="0" smtClean="0"/>
          </a:p>
          <a:p>
            <a:r>
              <a:rPr lang="en-US" sz="700" dirty="0" smtClean="0"/>
              <a:t>SOURCES (Global)</a:t>
            </a:r>
          </a:p>
          <a:p>
            <a:r>
              <a:rPr lang="en-US" sz="700" dirty="0" smtClean="0"/>
              <a:t>Cooperman, </a:t>
            </a:r>
            <a:r>
              <a:rPr lang="en-US" sz="700" dirty="0" err="1" smtClean="0"/>
              <a:t>Alissa</a:t>
            </a:r>
            <a:r>
              <a:rPr lang="en-US" sz="700" dirty="0" smtClean="0"/>
              <a:t> et al. ‘Power Plant Water Use’ in ASHRAE: ASHRAE Journal (January, 2012), </a:t>
            </a:r>
            <a:r>
              <a:rPr lang="en-US" sz="700" dirty="0" err="1" smtClean="0"/>
              <a:t>pp</a:t>
            </a:r>
            <a:r>
              <a:rPr lang="en-US" sz="700" dirty="0" smtClean="0"/>
              <a:t> 65-69.</a:t>
            </a:r>
          </a:p>
          <a:p>
            <a:r>
              <a:rPr lang="en-US" sz="700" dirty="0" err="1" smtClean="0"/>
              <a:t>Döll</a:t>
            </a:r>
            <a:r>
              <a:rPr lang="en-US" sz="700" dirty="0" smtClean="0"/>
              <a:t>, Petra. ‘Vulnerability to the impact of climate change on renewable groundwater resources: a global-scale assessment’ in Environmental Research Letters 4 (2009) 035006, </a:t>
            </a:r>
            <a:r>
              <a:rPr lang="en-US" sz="700" dirty="0" err="1" smtClean="0"/>
              <a:t>pp</a:t>
            </a:r>
            <a:r>
              <a:rPr lang="en-US" sz="700" dirty="0" smtClean="0"/>
              <a:t> 1-12.</a:t>
            </a:r>
          </a:p>
          <a:p>
            <a:r>
              <a:rPr lang="en-US" sz="700" dirty="0" err="1" smtClean="0"/>
              <a:t>Mekonnen</a:t>
            </a:r>
            <a:r>
              <a:rPr lang="en-US" sz="700" dirty="0" smtClean="0"/>
              <a:t>, M.M. and Hoekstra, A.Y. National Water Footprint Accounts: The Green Blue and Grey Water Footprint of Production and Consumption. UNESCO-IHE Institute for Water Education (UNESCO-IHE), 2011.</a:t>
            </a:r>
          </a:p>
          <a:p>
            <a:r>
              <a:rPr lang="en-US" sz="700" dirty="0" err="1" smtClean="0"/>
              <a:t>Molden</a:t>
            </a:r>
            <a:r>
              <a:rPr lang="en-US" sz="700" dirty="0" smtClean="0"/>
              <a:t>, David et al. Water for food, Water for life: A Comprehensive Assessment of Water Management in Agriculture. International Water Management Institute (IWMI), 2007.</a:t>
            </a:r>
          </a:p>
          <a:p>
            <a:r>
              <a:rPr lang="en-US" sz="700" dirty="0" err="1" smtClean="0"/>
              <a:t>Shiklomanov</a:t>
            </a:r>
            <a:r>
              <a:rPr lang="en-US" sz="700" dirty="0" smtClean="0"/>
              <a:t>, Igor A. ‘Appraisal and Assessment of World Water Resources’ in International Water Resources Association: Water International 25:1 (March, 2000), </a:t>
            </a:r>
            <a:r>
              <a:rPr lang="en-US" sz="700" dirty="0" err="1" smtClean="0"/>
              <a:t>pp</a:t>
            </a:r>
            <a:r>
              <a:rPr lang="en-US" sz="700" dirty="0" smtClean="0"/>
              <a:t> 11-32. </a:t>
            </a:r>
          </a:p>
          <a:p>
            <a:r>
              <a:rPr lang="en-US" sz="700" dirty="0" err="1" smtClean="0"/>
              <a:t>Solley</a:t>
            </a:r>
            <a:r>
              <a:rPr lang="en-US" sz="700" dirty="0" smtClean="0"/>
              <a:t>, Wayne B. et al. Estimated Use of Water in the United States 1995. U.S. Geological Survey (USGS), 1998.</a:t>
            </a:r>
          </a:p>
          <a:p>
            <a:endParaRPr lang="en-US" sz="700" dirty="0" smtClean="0"/>
          </a:p>
          <a:p>
            <a:r>
              <a:rPr lang="en-US" sz="700" dirty="0" smtClean="0"/>
              <a:t>SOURCES (Colorado River Basin)</a:t>
            </a:r>
          </a:p>
          <a:p>
            <a:r>
              <a:rPr lang="en-US" sz="700" dirty="0" smtClean="0"/>
              <a:t>Colorado River System Consumptive Uses and Losses Report 1996-2000. U.S. Department of the Interior (</a:t>
            </a:r>
            <a:r>
              <a:rPr lang="en-US" sz="700" dirty="0" err="1" smtClean="0"/>
              <a:t>USDoI</a:t>
            </a:r>
            <a:r>
              <a:rPr lang="en-US" sz="700" dirty="0" smtClean="0"/>
              <a:t>), 2004.</a:t>
            </a:r>
          </a:p>
          <a:p>
            <a:r>
              <a:rPr lang="en-US" sz="700" dirty="0" smtClean="0"/>
              <a:t>Colorado River Basin Water Supply and Demand Study, Technical Report B - Water Supply Assessment. U.S. Department of the Interior (</a:t>
            </a:r>
            <a:r>
              <a:rPr lang="en-US" sz="700" dirty="0" err="1" smtClean="0"/>
              <a:t>USDoI</a:t>
            </a:r>
            <a:r>
              <a:rPr lang="en-US" sz="700" dirty="0" smtClean="0"/>
              <a:t>), 2011.</a:t>
            </a:r>
            <a:endParaRPr lang="en-US" dirty="0" smtClean="0"/>
          </a:p>
          <a:p>
            <a:endParaRPr lang="en-US" dirty="0"/>
          </a:p>
        </p:txBody>
      </p:sp>
      <p:sp>
        <p:nvSpPr>
          <p:cNvPr id="4" name="Slide Number Placeholder 3"/>
          <p:cNvSpPr>
            <a:spLocks noGrp="1"/>
          </p:cNvSpPr>
          <p:nvPr>
            <p:ph type="sldNum" sz="quarter" idx="10"/>
          </p:nvPr>
        </p:nvSpPr>
        <p:spPr/>
        <p:txBody>
          <a:bodyPr/>
          <a:lstStyle/>
          <a:p>
            <a:fld id="{162E7FE3-9E22-0344-9454-3F6F24D93F86}" type="slidenum">
              <a:rPr lang="en-US" smtClean="0"/>
              <a:pPr/>
              <a:t>1</a:t>
            </a:fld>
            <a:endParaRPr lang="en-US" dirty="0"/>
          </a:p>
        </p:txBody>
      </p:sp>
    </p:spTree>
    <p:extLst>
      <p:ext uri="{BB962C8B-B14F-4D97-AF65-F5344CB8AC3E}">
        <p14:creationId xmlns:p14="http://schemas.microsoft.com/office/powerpoint/2010/main" val="8501706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888" y="73025"/>
            <a:ext cx="6643687" cy="4983163"/>
          </a:xfrm>
        </p:spPr>
      </p:sp>
      <p:sp>
        <p:nvSpPr>
          <p:cNvPr id="3" name="Notes Placeholder 2"/>
          <p:cNvSpPr>
            <a:spLocks noGrp="1"/>
          </p:cNvSpPr>
          <p:nvPr>
            <p:ph type="body" idx="1"/>
          </p:nvPr>
        </p:nvSpPr>
        <p:spPr/>
        <p:txBody>
          <a:bodyPr/>
          <a:lstStyle/>
          <a:p>
            <a:r>
              <a:rPr lang="en-US" dirty="0" smtClean="0"/>
              <a:t>At the global level, about 104,700 </a:t>
            </a:r>
            <a:r>
              <a:rPr lang="en-US" dirty="0"/>
              <a:t>Billion Cubic Meters (or BCM) of rain </a:t>
            </a:r>
            <a:r>
              <a:rPr lang="en-US" dirty="0" smtClean="0"/>
              <a:t>or</a:t>
            </a:r>
            <a:r>
              <a:rPr lang="en-US" baseline="0" dirty="0" smtClean="0"/>
              <a:t> snow </a:t>
            </a:r>
            <a:r>
              <a:rPr lang="en-US" dirty="0" smtClean="0"/>
              <a:t>falls </a:t>
            </a:r>
            <a:r>
              <a:rPr lang="en-US" dirty="0"/>
              <a:t>on </a:t>
            </a:r>
            <a:r>
              <a:rPr lang="en-US" dirty="0" smtClean="0"/>
              <a:t>the land surface of our planet each year. Almost</a:t>
            </a:r>
            <a:r>
              <a:rPr lang="en-US" baseline="0" dirty="0" smtClean="0"/>
              <a:t> 2/3 of that water </a:t>
            </a:r>
            <a:r>
              <a:rPr lang="en-US" dirty="0" smtClean="0"/>
              <a:t>is quickly evaporated or used by plants, returning to the atmosphere</a:t>
            </a:r>
            <a:r>
              <a:rPr lang="en-US" baseline="0" dirty="0" smtClean="0"/>
              <a:t> as vapor.  </a:t>
            </a:r>
            <a:r>
              <a:rPr lang="en-US" dirty="0" smtClean="0"/>
              <a:t>We </a:t>
            </a:r>
            <a:r>
              <a:rPr lang="en-US" dirty="0"/>
              <a:t>call this water that is absorbed by the landscape ‘green water.’  </a:t>
            </a:r>
            <a:r>
              <a:rPr lang="en-US" dirty="0" smtClean="0"/>
              <a:t>This water sustains forests,</a:t>
            </a:r>
            <a:r>
              <a:rPr lang="en-US" baseline="0" dirty="0" smtClean="0"/>
              <a:t> grasslands, and other natural and cultivated landscapes, and the animals that depend on those habitats. </a:t>
            </a:r>
            <a:endParaRPr lang="en-US" baseline="0" dirty="0" smtClean="0"/>
          </a:p>
          <a:p>
            <a:endParaRPr lang="en-US" baseline="0" dirty="0" smtClean="0"/>
          </a:p>
          <a:p>
            <a:r>
              <a:rPr lang="en-US" dirty="0" smtClean="0"/>
              <a:t>Another </a:t>
            </a:r>
            <a:r>
              <a:rPr lang="en-US" dirty="0"/>
              <a:t>25% of the </a:t>
            </a:r>
            <a:r>
              <a:rPr lang="en-US" dirty="0" smtClean="0"/>
              <a:t>rain or snow finds </a:t>
            </a:r>
            <a:r>
              <a:rPr lang="en-US" dirty="0"/>
              <a:t>its way into rivers and lakes, before ultimately flowing into estuaries and oceans and then evaporating back up into the atmosphere.  We call this water ‘</a:t>
            </a:r>
            <a:r>
              <a:rPr lang="en-US" dirty="0" smtClean="0"/>
              <a:t>surface</a:t>
            </a:r>
            <a:r>
              <a:rPr lang="en-US" baseline="0" dirty="0" smtClean="0"/>
              <a:t> </a:t>
            </a:r>
            <a:r>
              <a:rPr lang="en-US" dirty="0" smtClean="0"/>
              <a:t>water.’  </a:t>
            </a:r>
            <a:r>
              <a:rPr lang="en-US" dirty="0"/>
              <a:t>This is the water that sustains freshwater </a:t>
            </a:r>
            <a:r>
              <a:rPr lang="en-US" dirty="0" smtClean="0"/>
              <a:t>plants </a:t>
            </a:r>
            <a:r>
              <a:rPr lang="en-US" dirty="0"/>
              <a:t>and animals, </a:t>
            </a:r>
            <a:r>
              <a:rPr lang="en-US" dirty="0" smtClean="0"/>
              <a:t>and of course is very important to us as well. </a:t>
            </a:r>
            <a:endParaRPr lang="en-US" dirty="0" smtClean="0"/>
          </a:p>
          <a:p>
            <a:endParaRPr lang="en-US" dirty="0"/>
          </a:p>
          <a:p>
            <a:r>
              <a:rPr lang="en-US" dirty="0"/>
              <a:t>The final 12% of the </a:t>
            </a:r>
            <a:r>
              <a:rPr lang="en-US" dirty="0" smtClean="0"/>
              <a:t>rain or snow </a:t>
            </a:r>
            <a:r>
              <a:rPr lang="en-US" dirty="0"/>
              <a:t>finds its way into underground </a:t>
            </a:r>
            <a:r>
              <a:rPr lang="en-US" dirty="0" smtClean="0"/>
              <a:t>aquifers</a:t>
            </a:r>
            <a:r>
              <a:rPr lang="en-US" dirty="0"/>
              <a:t>, and we call this ‘groundwater.’  This is the water that we </a:t>
            </a:r>
            <a:r>
              <a:rPr lang="en-US" dirty="0" smtClean="0"/>
              <a:t>pump </a:t>
            </a:r>
            <a:r>
              <a:rPr lang="en-US" dirty="0"/>
              <a:t>from wells </a:t>
            </a:r>
            <a:r>
              <a:rPr lang="en-US" dirty="0" smtClean="0"/>
              <a:t>or emerges </a:t>
            </a:r>
            <a:r>
              <a:rPr lang="en-US" dirty="0"/>
              <a:t>from springs to supply our streams. </a:t>
            </a:r>
            <a:r>
              <a:rPr lang="en-US" dirty="0" smtClean="0"/>
              <a:t> Much of this </a:t>
            </a:r>
            <a:r>
              <a:rPr lang="en-US" dirty="0"/>
              <a:t>water, too, finds its way to the ocean, either through </a:t>
            </a:r>
            <a:r>
              <a:rPr lang="en-US" dirty="0" smtClean="0"/>
              <a:t>rivers or </a:t>
            </a:r>
            <a:r>
              <a:rPr lang="en-US" dirty="0"/>
              <a:t>by seeping into the ocean from coastal </a:t>
            </a:r>
            <a:r>
              <a:rPr lang="en-US" dirty="0" smtClean="0"/>
              <a:t>aquifers</a:t>
            </a:r>
            <a:r>
              <a:rPr lang="en-US" dirty="0" smtClean="0"/>
              <a:t>.</a:t>
            </a:r>
          </a:p>
          <a:p>
            <a:endParaRPr lang="en-US" dirty="0"/>
          </a:p>
          <a:p>
            <a:r>
              <a:rPr lang="en-US" dirty="0"/>
              <a:t>We call the combined surface water and groundwater ‘blue water’, and it makes up a total of about 37% of all the </a:t>
            </a:r>
            <a:r>
              <a:rPr lang="en-US" dirty="0" smtClean="0"/>
              <a:t>rain and snow </a:t>
            </a:r>
            <a:r>
              <a:rPr lang="en-US" dirty="0"/>
              <a:t>in the global cycle.  This </a:t>
            </a:r>
            <a:r>
              <a:rPr lang="en-US" dirty="0" smtClean="0"/>
              <a:t>blue water </a:t>
            </a:r>
            <a:r>
              <a:rPr lang="en-US" dirty="0"/>
              <a:t>is </a:t>
            </a:r>
            <a:r>
              <a:rPr lang="en-US" dirty="0" smtClean="0"/>
              <a:t>of great</a:t>
            </a:r>
            <a:r>
              <a:rPr lang="en-US" baseline="0" dirty="0" smtClean="0"/>
              <a:t> </a:t>
            </a:r>
            <a:r>
              <a:rPr lang="en-US" dirty="0" smtClean="0"/>
              <a:t>value </a:t>
            </a:r>
            <a:r>
              <a:rPr lang="en-US" dirty="0"/>
              <a:t>to </a:t>
            </a:r>
            <a:r>
              <a:rPr lang="en-US" dirty="0" smtClean="0"/>
              <a:t>our lives and our economic production.</a:t>
            </a:r>
            <a:r>
              <a:rPr lang="en-US" baseline="0" dirty="0" smtClean="0"/>
              <a:t>  </a:t>
            </a:r>
            <a:endParaRPr lang="en-US" baseline="0" dirty="0" smtClean="0"/>
          </a:p>
          <a:p>
            <a:endParaRPr lang="en-US" baseline="0" dirty="0" smtClean="0"/>
          </a:p>
          <a:p>
            <a:r>
              <a:rPr lang="en-US" dirty="0" smtClean="0"/>
              <a:t>So </a:t>
            </a:r>
            <a:r>
              <a:rPr lang="en-US" dirty="0"/>
              <a:t>how do we use all this water?  And how much of it do we use?</a:t>
            </a:r>
          </a:p>
          <a:p>
            <a:endParaRPr lang="en-US" dirty="0"/>
          </a:p>
        </p:txBody>
      </p:sp>
      <p:sp>
        <p:nvSpPr>
          <p:cNvPr id="5" name="Slide Number Placeholder 4"/>
          <p:cNvSpPr>
            <a:spLocks noGrp="1"/>
          </p:cNvSpPr>
          <p:nvPr>
            <p:ph type="sldNum" sz="quarter" idx="10"/>
          </p:nvPr>
        </p:nvSpPr>
        <p:spPr/>
        <p:txBody>
          <a:bodyPr/>
          <a:lstStyle/>
          <a:p>
            <a:fld id="{162E7FE3-9E22-0344-9454-3F6F24D93F86}" type="slidenum">
              <a:rPr lang="en-US" smtClean="0"/>
              <a:t>2</a:t>
            </a:fld>
            <a:endParaRPr lang="en-US"/>
          </a:p>
        </p:txBody>
      </p:sp>
    </p:spTree>
    <p:extLst>
      <p:ext uri="{BB962C8B-B14F-4D97-AF65-F5344CB8AC3E}">
        <p14:creationId xmlns:p14="http://schemas.microsoft.com/office/powerpoint/2010/main" val="28975604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888" y="73025"/>
            <a:ext cx="6643687" cy="4983163"/>
          </a:xfrm>
        </p:spPr>
      </p:sp>
      <p:sp>
        <p:nvSpPr>
          <p:cNvPr id="3" name="Notes Placeholder 2"/>
          <p:cNvSpPr>
            <a:spLocks noGrp="1"/>
          </p:cNvSpPr>
          <p:nvPr>
            <p:ph type="body" idx="1"/>
          </p:nvPr>
        </p:nvSpPr>
        <p:spPr/>
        <p:txBody>
          <a:bodyPr/>
          <a:lstStyle/>
          <a:p>
            <a:r>
              <a:rPr lang="en-US" dirty="0"/>
              <a:t>On a global basis, we use about 5% of all the </a:t>
            </a:r>
            <a:r>
              <a:rPr lang="en-US" dirty="0" smtClean="0"/>
              <a:t>green water flow for </a:t>
            </a:r>
            <a:r>
              <a:rPr lang="en-US" dirty="0"/>
              <a:t>rainfed agriculture.  </a:t>
            </a:r>
            <a:r>
              <a:rPr lang="en-US" dirty="0" smtClean="0"/>
              <a:t>We also benefit from green water by harvesting products such as</a:t>
            </a:r>
            <a:r>
              <a:rPr lang="en-US" baseline="0" dirty="0" smtClean="0"/>
              <a:t> timber from forests, grazing animals that feed on grasslands, etc.</a:t>
            </a:r>
          </a:p>
          <a:p>
            <a:endParaRPr lang="en-US" dirty="0"/>
          </a:p>
          <a:p>
            <a:r>
              <a:rPr lang="en-US" dirty="0"/>
              <a:t> </a:t>
            </a:r>
          </a:p>
          <a:p>
            <a:endParaRPr lang="en-US" dirty="0"/>
          </a:p>
        </p:txBody>
      </p:sp>
      <p:sp>
        <p:nvSpPr>
          <p:cNvPr id="5" name="Slide Number Placeholder 4"/>
          <p:cNvSpPr>
            <a:spLocks noGrp="1"/>
          </p:cNvSpPr>
          <p:nvPr>
            <p:ph type="sldNum" sz="quarter" idx="10"/>
          </p:nvPr>
        </p:nvSpPr>
        <p:spPr/>
        <p:txBody>
          <a:bodyPr/>
          <a:lstStyle/>
          <a:p>
            <a:fld id="{162E7FE3-9E22-0344-9454-3F6F24D93F86}" type="slidenum">
              <a:rPr lang="en-US" smtClean="0"/>
              <a:t>3</a:t>
            </a:fld>
            <a:endParaRPr lang="en-US"/>
          </a:p>
        </p:txBody>
      </p:sp>
    </p:spTree>
    <p:extLst>
      <p:ext uri="{BB962C8B-B14F-4D97-AF65-F5344CB8AC3E}">
        <p14:creationId xmlns:p14="http://schemas.microsoft.com/office/powerpoint/2010/main" val="17287704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888" y="73025"/>
            <a:ext cx="6643687" cy="4983163"/>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300"/>
              </a:spcAft>
              <a:buClrTx/>
              <a:buSzTx/>
              <a:buFontTx/>
              <a:buNone/>
              <a:tabLst/>
              <a:defRPr/>
            </a:pPr>
            <a:r>
              <a:rPr lang="en-US" dirty="0" smtClean="0"/>
              <a:t>We also extract a significant amount of blue water for our use, both from surface water (rivers</a:t>
            </a:r>
            <a:r>
              <a:rPr lang="en-US" baseline="0" dirty="0" smtClean="0"/>
              <a:t> and lakes) </a:t>
            </a:r>
            <a:r>
              <a:rPr lang="en-US" dirty="0" smtClean="0"/>
              <a:t>and groundwater. This is what hydrologists mean by water WITHDRAWALS, i.e., the act of withdrawing water from the annual flows of blue water. If </a:t>
            </a:r>
            <a:r>
              <a:rPr lang="en-US" dirty="0"/>
              <a:t>you look to the left side of the diagram, where the pink flows </a:t>
            </a:r>
            <a:r>
              <a:rPr lang="en-US" dirty="0" smtClean="0"/>
              <a:t>are pulled out from </a:t>
            </a:r>
            <a:r>
              <a:rPr lang="en-US" dirty="0"/>
              <a:t>the blue water flows, you can see that we withdraw almost 3,000 BCM of surface water and a little more than 1,000 BCM of groundwater each year.  </a:t>
            </a:r>
            <a:r>
              <a:rPr lang="en-US" dirty="0" smtClean="0"/>
              <a:t>This is equivalent</a:t>
            </a:r>
            <a:r>
              <a:rPr lang="en-US" baseline="0" dirty="0" smtClean="0"/>
              <a:t> to 4% of the total volume of rain and snow falling each year.</a:t>
            </a:r>
            <a:endParaRPr lang="en-US" dirty="0" smtClean="0"/>
          </a:p>
          <a:p>
            <a:pPr marL="0" marR="0" indent="0" algn="l" defTabSz="457200" rtl="0" eaLnBrk="1" fontAlgn="auto" latinLnBrk="0" hangingPunct="1">
              <a:lnSpc>
                <a:spcPct val="100000"/>
              </a:lnSpc>
              <a:spcBef>
                <a:spcPts val="0"/>
              </a:spcBef>
              <a:spcAft>
                <a:spcPts val="300"/>
              </a:spcAft>
              <a:buClrTx/>
              <a:buSzTx/>
              <a:buFontTx/>
              <a:buNone/>
              <a:tabLst/>
              <a:defRPr/>
            </a:pPr>
            <a:endParaRPr lang="en-US" dirty="0"/>
          </a:p>
          <a:p>
            <a:r>
              <a:rPr lang="en-US" dirty="0" smtClean="0"/>
              <a:t>We </a:t>
            </a:r>
            <a:r>
              <a:rPr lang="en-US" dirty="0"/>
              <a:t>use that blue water for all kinds of purposes.  For irrigation.  For cooling our electrical plants.  For drinking and sanitation.  For industrial processes.  </a:t>
            </a:r>
            <a:r>
              <a:rPr lang="en-US" dirty="0" smtClean="0"/>
              <a:t>Once </a:t>
            </a:r>
            <a:r>
              <a:rPr lang="en-US" dirty="0"/>
              <a:t>we’re done using it, </a:t>
            </a:r>
            <a:r>
              <a:rPr lang="en-US" dirty="0" smtClean="0"/>
              <a:t>one of two things happens to the water.  It either evaporates to the atmosphere </a:t>
            </a:r>
            <a:r>
              <a:rPr lang="en-US" dirty="0"/>
              <a:t>or </a:t>
            </a:r>
            <a:r>
              <a:rPr lang="en-US" dirty="0" smtClean="0"/>
              <a:t>it flows back</a:t>
            </a:r>
            <a:r>
              <a:rPr lang="en-US" baseline="0" dirty="0" smtClean="0"/>
              <a:t> into </a:t>
            </a:r>
            <a:r>
              <a:rPr lang="en-US" dirty="0" smtClean="0"/>
              <a:t>rivers </a:t>
            </a:r>
            <a:r>
              <a:rPr lang="en-US" dirty="0"/>
              <a:t>and </a:t>
            </a:r>
            <a:r>
              <a:rPr lang="en-US" dirty="0" smtClean="0"/>
              <a:t>lakes, </a:t>
            </a:r>
            <a:r>
              <a:rPr lang="en-US" dirty="0"/>
              <a:t>where it is potentially available for other uses before it finds its way to the ocean and </a:t>
            </a:r>
            <a:r>
              <a:rPr lang="en-US" dirty="0" smtClean="0"/>
              <a:t>evaporates,</a:t>
            </a:r>
            <a:r>
              <a:rPr lang="en-US" baseline="0" dirty="0" smtClean="0"/>
              <a:t> eventually falling back to earth as rain or snow.</a:t>
            </a:r>
            <a:endParaRPr lang="en-US" dirty="0" smtClean="0"/>
          </a:p>
          <a:p>
            <a:endParaRPr lang="en-US" dirty="0"/>
          </a:p>
          <a:p>
            <a:pPr marL="0" marR="0" indent="0" algn="l" defTabSz="457200" rtl="0" eaLnBrk="1" fontAlgn="auto" latinLnBrk="0" hangingPunct="1">
              <a:lnSpc>
                <a:spcPct val="100000"/>
              </a:lnSpc>
              <a:spcBef>
                <a:spcPts val="0"/>
              </a:spcBef>
              <a:spcAft>
                <a:spcPts val="300"/>
              </a:spcAft>
              <a:buClrTx/>
              <a:buSzTx/>
              <a:buFontTx/>
              <a:buNone/>
              <a:tabLst/>
              <a:defRPr/>
            </a:pPr>
            <a:r>
              <a:rPr lang="en-US" dirty="0"/>
              <a:t>If you look on the </a:t>
            </a:r>
            <a:r>
              <a:rPr lang="en-US" dirty="0" smtClean="0"/>
              <a:t>right of this diagram, </a:t>
            </a:r>
            <a:r>
              <a:rPr lang="en-US" dirty="0"/>
              <a:t>you can see that hydrologists refer to these two different paths that </a:t>
            </a:r>
            <a:r>
              <a:rPr lang="en-US" dirty="0" smtClean="0"/>
              <a:t>blue water </a:t>
            </a:r>
            <a:r>
              <a:rPr lang="en-US" dirty="0"/>
              <a:t>can take after we use it as CONSUMPTION or </a:t>
            </a:r>
            <a:r>
              <a:rPr lang="en-US" dirty="0" smtClean="0"/>
              <a:t>RETURN flow.  </a:t>
            </a:r>
            <a:r>
              <a:rPr lang="en-US" dirty="0"/>
              <a:t>Consumption means that we consumed the water by evaporating it to the atmosphere.  </a:t>
            </a:r>
            <a:r>
              <a:rPr lang="en-US" dirty="0" smtClean="0"/>
              <a:t>As a result, it’s no </a:t>
            </a:r>
            <a:r>
              <a:rPr lang="en-US" dirty="0"/>
              <a:t>longer available to us in rivers and lakes. </a:t>
            </a:r>
            <a:r>
              <a:rPr lang="en-US" dirty="0" smtClean="0"/>
              <a:t>RETURNED </a:t>
            </a:r>
            <a:r>
              <a:rPr lang="en-US" dirty="0"/>
              <a:t>water goes back to rivers and lakes, so it is still potentially available to us for other uses before it ends up in the ocean</a:t>
            </a:r>
            <a:r>
              <a:rPr lang="en-US" dirty="0" smtClean="0"/>
              <a:t>.  Think</a:t>
            </a:r>
            <a:r>
              <a:rPr lang="en-US" baseline="0" dirty="0" smtClean="0"/>
              <a:t> of it this way:  WITHDRAWALS  - RETURNS = CONSUMPTION.</a:t>
            </a:r>
          </a:p>
          <a:p>
            <a:endParaRPr lang="en-US" dirty="0" smtClean="0"/>
          </a:p>
          <a:p>
            <a:r>
              <a:rPr lang="en-US" dirty="0" smtClean="0"/>
              <a:t>That’s </a:t>
            </a:r>
            <a:r>
              <a:rPr lang="en-US" dirty="0"/>
              <a:t>the global </a:t>
            </a:r>
            <a:r>
              <a:rPr lang="en-US" dirty="0" smtClean="0"/>
              <a:t>water picture</a:t>
            </a:r>
            <a:r>
              <a:rPr lang="en-US" dirty="0"/>
              <a:t>.  All in all, we make </a:t>
            </a:r>
            <a:r>
              <a:rPr lang="en-US" dirty="0" smtClean="0"/>
              <a:t>direct use </a:t>
            </a:r>
            <a:r>
              <a:rPr lang="en-US" dirty="0"/>
              <a:t>of </a:t>
            </a:r>
            <a:r>
              <a:rPr lang="en-US" dirty="0" smtClean="0"/>
              <a:t>9</a:t>
            </a:r>
            <a:r>
              <a:rPr lang="en-US" dirty="0"/>
              <a:t>% of annual </a:t>
            </a:r>
            <a:r>
              <a:rPr lang="en-US" dirty="0" smtClean="0"/>
              <a:t>rain and snow, </a:t>
            </a:r>
            <a:r>
              <a:rPr lang="en-US" dirty="0"/>
              <a:t>about half of it in the form of </a:t>
            </a:r>
            <a:r>
              <a:rPr lang="en-US" dirty="0" smtClean="0"/>
              <a:t>green water </a:t>
            </a:r>
            <a:r>
              <a:rPr lang="en-US" dirty="0"/>
              <a:t>used in rainfed agriculture, and about half in the form of </a:t>
            </a:r>
            <a:r>
              <a:rPr lang="en-US" dirty="0" smtClean="0"/>
              <a:t>blue water </a:t>
            </a:r>
            <a:r>
              <a:rPr lang="en-US" dirty="0"/>
              <a:t>that we withdraw from rivers, lakes, and aquifers. </a:t>
            </a:r>
            <a:r>
              <a:rPr lang="en-US" dirty="0" smtClean="0"/>
              <a:t>Of all the blue water that we withdraw, about one quarter is CONSUMED through evaporation to the atmosphere, and the remaining three quarters or so is RETURNED to rivers and lakes.  36% of all the water falling from the sky onto</a:t>
            </a:r>
            <a:r>
              <a:rPr lang="en-US" baseline="0" dirty="0" smtClean="0"/>
              <a:t> the land surface eventually flows back to the ocean.</a:t>
            </a:r>
          </a:p>
          <a:p>
            <a:endParaRPr lang="en-US" dirty="0"/>
          </a:p>
          <a:p>
            <a:r>
              <a:rPr lang="en-US" dirty="0"/>
              <a:t>It’s worth noting that we usually don’t return water in the same condition, and sometimes not even at the same location, that we withdrew it.  Sometimes we return it at a higher temperature, or with added chemicals or nutrients.  All of these changes can affect the health of the rivers and lakes to which this water is </a:t>
            </a:r>
            <a:r>
              <a:rPr lang="en-US" dirty="0" smtClean="0"/>
              <a:t>returned, and its</a:t>
            </a:r>
            <a:r>
              <a:rPr lang="en-US" baseline="0" dirty="0" smtClean="0"/>
              <a:t> potential to be used again downstream</a:t>
            </a:r>
            <a:r>
              <a:rPr lang="en-US" dirty="0" smtClean="0"/>
              <a:t>.  </a:t>
            </a:r>
            <a:endParaRPr lang="en-US" dirty="0"/>
          </a:p>
        </p:txBody>
      </p:sp>
      <p:sp>
        <p:nvSpPr>
          <p:cNvPr id="5" name="Slide Number Placeholder 4"/>
          <p:cNvSpPr>
            <a:spLocks noGrp="1"/>
          </p:cNvSpPr>
          <p:nvPr>
            <p:ph type="sldNum" sz="quarter" idx="10"/>
          </p:nvPr>
        </p:nvSpPr>
        <p:spPr/>
        <p:txBody>
          <a:bodyPr/>
          <a:lstStyle/>
          <a:p>
            <a:fld id="{162E7FE3-9E22-0344-9454-3F6F24D93F86}" type="slidenum">
              <a:rPr lang="en-US" smtClean="0"/>
              <a:t>4</a:t>
            </a:fld>
            <a:endParaRPr lang="en-US"/>
          </a:p>
        </p:txBody>
      </p:sp>
    </p:spTree>
    <p:extLst>
      <p:ext uri="{BB962C8B-B14F-4D97-AF65-F5344CB8AC3E}">
        <p14:creationId xmlns:p14="http://schemas.microsoft.com/office/powerpoint/2010/main" val="268890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888" y="73025"/>
            <a:ext cx="6643687" cy="4983163"/>
          </a:xfrm>
        </p:spPr>
      </p:sp>
      <p:sp>
        <p:nvSpPr>
          <p:cNvPr id="3" name="Notes Placeholder 2"/>
          <p:cNvSpPr>
            <a:spLocks noGrp="1"/>
          </p:cNvSpPr>
          <p:nvPr>
            <p:ph type="body" idx="1"/>
          </p:nvPr>
        </p:nvSpPr>
        <p:spPr/>
        <p:txBody>
          <a:bodyPr/>
          <a:lstStyle/>
          <a:p>
            <a:r>
              <a:rPr lang="en-US" dirty="0" smtClean="0"/>
              <a:t>If we now look at</a:t>
            </a:r>
            <a:r>
              <a:rPr lang="en-US" baseline="0" dirty="0" smtClean="0"/>
              <a:t> blue water exclusively, we see that we WITHDRAW about 10% of all available blue water but CONSUME only 3%.</a:t>
            </a:r>
          </a:p>
        </p:txBody>
      </p:sp>
      <p:sp>
        <p:nvSpPr>
          <p:cNvPr id="5" name="Slide Number Placeholder 4"/>
          <p:cNvSpPr>
            <a:spLocks noGrp="1"/>
          </p:cNvSpPr>
          <p:nvPr>
            <p:ph type="sldNum" sz="quarter" idx="10"/>
          </p:nvPr>
        </p:nvSpPr>
        <p:spPr/>
        <p:txBody>
          <a:bodyPr/>
          <a:lstStyle/>
          <a:p>
            <a:fld id="{162E7FE3-9E22-0344-9454-3F6F24D93F86}" type="slidenum">
              <a:rPr lang="en-US" smtClean="0"/>
              <a:t>5</a:t>
            </a:fld>
            <a:endParaRPr lang="en-US"/>
          </a:p>
        </p:txBody>
      </p:sp>
    </p:spTree>
    <p:extLst>
      <p:ext uri="{BB962C8B-B14F-4D97-AF65-F5344CB8AC3E}">
        <p14:creationId xmlns:p14="http://schemas.microsoft.com/office/powerpoint/2010/main" val="13541327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888" y="73025"/>
            <a:ext cx="6643687" cy="4983163"/>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300"/>
              </a:spcAft>
              <a:buClrTx/>
              <a:buSzTx/>
              <a:buFontTx/>
              <a:buNone/>
              <a:tabLst/>
              <a:defRPr/>
            </a:pPr>
            <a:r>
              <a:rPr lang="en-US" baseline="0" dirty="0" smtClean="0"/>
              <a:t>We can categorize our blue water use by major types of human activity. </a:t>
            </a:r>
            <a:r>
              <a:rPr lang="en-US" dirty="0" smtClean="0"/>
              <a:t>Irrigated</a:t>
            </a:r>
            <a:r>
              <a:rPr lang="en-US" baseline="0" dirty="0" smtClean="0"/>
              <a:t> agriculture withdraws and consumes the most blue water (both surface and groundwater), followed by electricity, domestic water supply, and industrial uses.</a:t>
            </a:r>
          </a:p>
          <a:p>
            <a:pPr marL="0" marR="0" indent="0" algn="l" defTabSz="457200" rtl="0" eaLnBrk="1" fontAlgn="auto" latinLnBrk="0" hangingPunct="1">
              <a:lnSpc>
                <a:spcPct val="100000"/>
              </a:lnSpc>
              <a:spcBef>
                <a:spcPts val="0"/>
              </a:spcBef>
              <a:spcAft>
                <a:spcPts val="300"/>
              </a:spcAft>
              <a:buClrTx/>
              <a:buSzTx/>
              <a:buFontTx/>
              <a:buNone/>
              <a:tabLst/>
              <a:defRPr/>
            </a:pPr>
            <a:endParaRPr lang="en-US" baseline="0" dirty="0" smtClean="0"/>
          </a:p>
          <a:p>
            <a:r>
              <a:rPr lang="en-US" baseline="0" dirty="0" smtClean="0"/>
              <a:t>If we zoom in on each, we can see more detail on the relative amounts that they withdraw, return, and consume.  </a:t>
            </a:r>
            <a:r>
              <a:rPr lang="en-US" dirty="0" smtClean="0"/>
              <a:t>In the case of agricultural</a:t>
            </a:r>
            <a:r>
              <a:rPr lang="en-US" baseline="0" dirty="0" smtClean="0"/>
              <a:t> irrigation, a total of 1,700 BCM of blue water is withdrawn from surface and groundwater sources. Of this water, nearly half is returned and more than half is consumed.  That is, it evaporates from the soil or is transpired by plants.</a:t>
            </a:r>
          </a:p>
          <a:p>
            <a:endParaRPr lang="en-US" baseline="0" dirty="0" smtClean="0"/>
          </a:p>
          <a:p>
            <a:r>
              <a:rPr lang="en-US" dirty="0" smtClean="0"/>
              <a:t>In the case of electricity, about</a:t>
            </a:r>
            <a:r>
              <a:rPr lang="en-US" baseline="0" dirty="0" smtClean="0"/>
              <a:t> 1,471 BCM of blue water is withdrawn for cooling purposes in thermoelectric power plants, almost entirely from surface water. Almost all of this water is returned to rivers and lakes, though often at a higher temperature than when it was withdrawn.</a:t>
            </a:r>
          </a:p>
          <a:p>
            <a:endParaRPr lang="en-US" dirty="0" smtClean="0"/>
          </a:p>
          <a:p>
            <a:r>
              <a:rPr lang="en-US" dirty="0" smtClean="0"/>
              <a:t>In the case of domestic water supply used in our homes and businesses, a total of</a:t>
            </a:r>
            <a:r>
              <a:rPr lang="en-US" baseline="0" dirty="0" smtClean="0"/>
              <a:t> 563 BCM of water is withdrawn from rivers, lakes, and groundwater sources. Of this, about 20% is consumed through evaporation to the atmosphere. The rest—about 80%—is returned to rivers, lakes, and groundwater, typically with some level of increased pollution.</a:t>
            </a:r>
          </a:p>
          <a:p>
            <a:endParaRPr lang="en-US" dirty="0" smtClean="0"/>
          </a:p>
          <a:p>
            <a:r>
              <a:rPr lang="en-US" dirty="0" smtClean="0"/>
              <a:t>In the case of industrial uses, about 285 BCM of water </a:t>
            </a:r>
            <a:r>
              <a:rPr lang="en-US" baseline="0" dirty="0" smtClean="0"/>
              <a:t>is withdrawn from rivers, lakes, and groundwater.  About 85% of this water is returned to these sources, though often with some level of pollution.</a:t>
            </a:r>
            <a:endParaRPr lang="en-US" dirty="0" smtClean="0"/>
          </a:p>
        </p:txBody>
      </p:sp>
      <p:sp>
        <p:nvSpPr>
          <p:cNvPr id="5" name="Slide Number Placeholder 4"/>
          <p:cNvSpPr>
            <a:spLocks noGrp="1"/>
          </p:cNvSpPr>
          <p:nvPr>
            <p:ph type="sldNum" sz="quarter" idx="10"/>
          </p:nvPr>
        </p:nvSpPr>
        <p:spPr/>
        <p:txBody>
          <a:bodyPr/>
          <a:lstStyle/>
          <a:p>
            <a:fld id="{162E7FE3-9E22-0344-9454-3F6F24D93F86}" type="slidenum">
              <a:rPr lang="en-US" smtClean="0"/>
              <a:t>6</a:t>
            </a:fld>
            <a:endParaRPr lang="en-US"/>
          </a:p>
        </p:txBody>
      </p:sp>
    </p:spTree>
    <p:extLst>
      <p:ext uri="{BB962C8B-B14F-4D97-AF65-F5344CB8AC3E}">
        <p14:creationId xmlns:p14="http://schemas.microsoft.com/office/powerpoint/2010/main" val="21927149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888" y="73025"/>
            <a:ext cx="6643687" cy="4983163"/>
          </a:xfrm>
        </p:spPr>
      </p:sp>
      <p:sp>
        <p:nvSpPr>
          <p:cNvPr id="3" name="Notes Placeholder 2"/>
          <p:cNvSpPr>
            <a:spLocks noGrp="1"/>
          </p:cNvSpPr>
          <p:nvPr>
            <p:ph type="body" idx="1"/>
          </p:nvPr>
        </p:nvSpPr>
        <p:spPr/>
        <p:txBody>
          <a:bodyPr/>
          <a:lstStyle/>
          <a:p>
            <a:r>
              <a:rPr lang="en-US" dirty="0" smtClean="0"/>
              <a:t>Just as we can look at the global water cycle in</a:t>
            </a:r>
            <a:r>
              <a:rPr lang="en-US" baseline="0" dirty="0" smtClean="0"/>
              <a:t> this way</a:t>
            </a:r>
            <a:r>
              <a:rPr lang="en-US" dirty="0" smtClean="0"/>
              <a:t>, we can look at the annual cycle of water in a single river</a:t>
            </a:r>
            <a:r>
              <a:rPr lang="en-US" baseline="0" dirty="0" smtClean="0"/>
              <a:t> basin, such as the Colorado River Basin in the American West.</a:t>
            </a:r>
            <a:r>
              <a:rPr lang="en-US" dirty="0" smtClean="0"/>
              <a:t>  </a:t>
            </a:r>
          </a:p>
          <a:p>
            <a:endParaRPr lang="en-US" dirty="0" smtClean="0"/>
          </a:p>
          <a:p>
            <a:r>
              <a:rPr lang="en-US" dirty="0" smtClean="0"/>
              <a:t>Every year, 65 Billion Cubic Meters (BCM) of rain and snow falls in the Colorado River Basin.  In the absence of human use, nearly</a:t>
            </a:r>
            <a:r>
              <a:rPr lang="en-US" baseline="0" dirty="0" smtClean="0"/>
              <a:t> two-thirds of that water </a:t>
            </a:r>
            <a:r>
              <a:rPr lang="en-US" dirty="0" smtClean="0"/>
              <a:t>is </a:t>
            </a:r>
            <a:r>
              <a:rPr lang="en-US" dirty="0"/>
              <a:t>absorbed by soil and taken up by plants as </a:t>
            </a:r>
            <a:r>
              <a:rPr lang="en-US" dirty="0" smtClean="0"/>
              <a:t>green water </a:t>
            </a:r>
            <a:r>
              <a:rPr lang="en-US" dirty="0"/>
              <a:t>before being evaporated or </a:t>
            </a:r>
            <a:r>
              <a:rPr lang="en-US" dirty="0" smtClean="0"/>
              <a:t>transpired </a:t>
            </a:r>
            <a:r>
              <a:rPr lang="en-US" dirty="0"/>
              <a:t>up into the atmosphere.  Another </a:t>
            </a:r>
            <a:r>
              <a:rPr lang="en-US" dirty="0" smtClean="0"/>
              <a:t>31% finds </a:t>
            </a:r>
            <a:r>
              <a:rPr lang="en-US" dirty="0"/>
              <a:t>its way into rivers and lakes as </a:t>
            </a:r>
            <a:r>
              <a:rPr lang="en-US" dirty="0" smtClean="0"/>
              <a:t>surface water</a:t>
            </a:r>
            <a:r>
              <a:rPr lang="en-US" dirty="0"/>
              <a:t>, and another 6% finds its way into underground rivers and aquifers as groundwater.  </a:t>
            </a:r>
            <a:r>
              <a:rPr lang="en-US" dirty="0" smtClean="0"/>
              <a:t>Just </a:t>
            </a:r>
            <a:r>
              <a:rPr lang="en-US" dirty="0"/>
              <a:t>as with the global water cycle, </a:t>
            </a:r>
            <a:r>
              <a:rPr lang="en-US" dirty="0" smtClean="0"/>
              <a:t>that blue water would have historically found its </a:t>
            </a:r>
            <a:r>
              <a:rPr lang="en-US" dirty="0"/>
              <a:t>way into the oceans and </a:t>
            </a:r>
            <a:r>
              <a:rPr lang="en-US" dirty="0" smtClean="0"/>
              <a:t>evaporated </a:t>
            </a:r>
            <a:r>
              <a:rPr lang="en-US" dirty="0"/>
              <a:t>back up into the atmosphere</a:t>
            </a:r>
            <a:r>
              <a:rPr lang="en-US" dirty="0" smtClean="0"/>
              <a:t>.</a:t>
            </a:r>
          </a:p>
          <a:p>
            <a:endParaRPr lang="en-US" dirty="0" smtClean="0"/>
          </a:p>
        </p:txBody>
      </p:sp>
      <p:sp>
        <p:nvSpPr>
          <p:cNvPr id="5" name="Slide Number Placeholder 4"/>
          <p:cNvSpPr>
            <a:spLocks noGrp="1"/>
          </p:cNvSpPr>
          <p:nvPr>
            <p:ph type="sldNum" sz="quarter" idx="10"/>
          </p:nvPr>
        </p:nvSpPr>
        <p:spPr/>
        <p:txBody>
          <a:bodyPr/>
          <a:lstStyle/>
          <a:p>
            <a:fld id="{162E7FE3-9E22-0344-9454-3F6F24D93F86}" type="slidenum">
              <a:rPr lang="en-US" smtClean="0"/>
              <a:t>7</a:t>
            </a:fld>
            <a:endParaRPr lang="en-US"/>
          </a:p>
        </p:txBody>
      </p:sp>
    </p:spTree>
    <p:extLst>
      <p:ext uri="{BB962C8B-B14F-4D97-AF65-F5344CB8AC3E}">
        <p14:creationId xmlns:p14="http://schemas.microsoft.com/office/powerpoint/2010/main" val="791192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888" y="73025"/>
            <a:ext cx="6643687" cy="4983163"/>
          </a:xfrm>
        </p:spPr>
      </p:sp>
      <p:sp>
        <p:nvSpPr>
          <p:cNvPr id="3" name="Notes Placeholder 2"/>
          <p:cNvSpPr>
            <a:spLocks noGrp="1"/>
          </p:cNvSpPr>
          <p:nvPr>
            <p:ph type="body" idx="1"/>
          </p:nvPr>
        </p:nvSpPr>
        <p:spPr/>
        <p:txBody>
          <a:bodyPr/>
          <a:lstStyle/>
          <a:p>
            <a:r>
              <a:rPr lang="en-US" dirty="0" smtClean="0"/>
              <a:t>If</a:t>
            </a:r>
            <a:r>
              <a:rPr lang="en-US" baseline="0" dirty="0" smtClean="0"/>
              <a:t> we add human uses into the picture, things look MUCH different in the Colorado River Basin than they did for the global situation.  I</a:t>
            </a:r>
            <a:r>
              <a:rPr lang="en-US" dirty="0" smtClean="0"/>
              <a:t>n the Colorado River Basin, we </a:t>
            </a:r>
            <a:r>
              <a:rPr lang="en-US" dirty="0"/>
              <a:t>withdraw all of the </a:t>
            </a:r>
            <a:r>
              <a:rPr lang="en-US" dirty="0" smtClean="0"/>
              <a:t>24.1 BCM </a:t>
            </a:r>
            <a:r>
              <a:rPr lang="en-US" dirty="0"/>
              <a:t>of </a:t>
            </a:r>
            <a:r>
              <a:rPr lang="en-US" dirty="0" smtClean="0"/>
              <a:t>blue water </a:t>
            </a:r>
            <a:r>
              <a:rPr lang="en-US" dirty="0"/>
              <a:t>that </a:t>
            </a:r>
            <a:r>
              <a:rPr lang="en-US" dirty="0" smtClean="0"/>
              <a:t>flows into rivers, lakes and aquifers each year.  In addition, we reuse </a:t>
            </a:r>
            <a:r>
              <a:rPr lang="en-US" dirty="0"/>
              <a:t>another </a:t>
            </a:r>
            <a:r>
              <a:rPr lang="en-US" dirty="0" smtClean="0"/>
              <a:t>6.2 BCM </a:t>
            </a:r>
            <a:r>
              <a:rPr lang="en-US" dirty="0"/>
              <a:t>of water that is returned to rivers and </a:t>
            </a:r>
            <a:r>
              <a:rPr lang="en-US" dirty="0" smtClean="0"/>
              <a:t>streams after being used.  What </a:t>
            </a:r>
            <a:r>
              <a:rPr lang="en-US" dirty="0"/>
              <a:t>this means </a:t>
            </a:r>
            <a:r>
              <a:rPr lang="en-US" dirty="0" smtClean="0"/>
              <a:t>is </a:t>
            </a:r>
            <a:r>
              <a:rPr lang="en-US" dirty="0"/>
              <a:t>that </a:t>
            </a:r>
            <a:r>
              <a:rPr lang="en-US" dirty="0" smtClean="0"/>
              <a:t>in most years, the </a:t>
            </a:r>
            <a:r>
              <a:rPr lang="en-US" dirty="0"/>
              <a:t>Colorado River </a:t>
            </a:r>
            <a:r>
              <a:rPr lang="en-US" dirty="0" smtClean="0"/>
              <a:t>no longer </a:t>
            </a:r>
            <a:r>
              <a:rPr lang="en-US" dirty="0"/>
              <a:t>reaches the ocean.  We withdraw </a:t>
            </a:r>
            <a:r>
              <a:rPr lang="en-US" dirty="0" smtClean="0"/>
              <a:t>and consume all </a:t>
            </a:r>
            <a:r>
              <a:rPr lang="en-US" dirty="0"/>
              <a:t>of the water before it gets there.  </a:t>
            </a:r>
            <a:r>
              <a:rPr lang="en-US" dirty="0" smtClean="0"/>
              <a:t>This</a:t>
            </a:r>
            <a:r>
              <a:rPr lang="en-US" baseline="0" dirty="0" smtClean="0"/>
              <a:t> has had great consequences for freshwater plants and animals, and people that depend for their survival on fisheries in river’s delta.</a:t>
            </a:r>
          </a:p>
        </p:txBody>
      </p:sp>
      <p:sp>
        <p:nvSpPr>
          <p:cNvPr id="5" name="Slide Number Placeholder 4"/>
          <p:cNvSpPr>
            <a:spLocks noGrp="1"/>
          </p:cNvSpPr>
          <p:nvPr>
            <p:ph type="sldNum" sz="quarter" idx="10"/>
          </p:nvPr>
        </p:nvSpPr>
        <p:spPr/>
        <p:txBody>
          <a:bodyPr/>
          <a:lstStyle/>
          <a:p>
            <a:fld id="{162E7FE3-9E22-0344-9454-3F6F24D93F86}" type="slidenum">
              <a:rPr lang="en-US" smtClean="0"/>
              <a:t>8</a:t>
            </a:fld>
            <a:endParaRPr lang="en-US"/>
          </a:p>
        </p:txBody>
      </p:sp>
    </p:spTree>
    <p:extLst>
      <p:ext uri="{BB962C8B-B14F-4D97-AF65-F5344CB8AC3E}">
        <p14:creationId xmlns:p14="http://schemas.microsoft.com/office/powerpoint/2010/main" val="41131579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888" y="73025"/>
            <a:ext cx="6643687" cy="4983163"/>
          </a:xfrm>
        </p:spPr>
      </p:sp>
      <p:sp>
        <p:nvSpPr>
          <p:cNvPr id="3" name="Notes Placeholder 2"/>
          <p:cNvSpPr>
            <a:spLocks noGrp="1"/>
          </p:cNvSpPr>
          <p:nvPr>
            <p:ph type="body" idx="1"/>
          </p:nvPr>
        </p:nvSpPr>
        <p:spPr/>
        <p:txBody>
          <a:bodyPr/>
          <a:lstStyle/>
          <a:p>
            <a:r>
              <a:rPr lang="en-US" dirty="0" smtClean="0"/>
              <a:t>If we focus only on our</a:t>
            </a:r>
            <a:r>
              <a:rPr lang="en-US" baseline="0" dirty="0" smtClean="0"/>
              <a:t> use of blue water in the Colorado River Basin, w</a:t>
            </a:r>
            <a:r>
              <a:rPr lang="en-US" dirty="0" smtClean="0"/>
              <a:t>e </a:t>
            </a:r>
            <a:r>
              <a:rPr lang="en-US" dirty="0"/>
              <a:t>see that irrigated agriculture withdraws and consumes by far the most </a:t>
            </a:r>
            <a:r>
              <a:rPr lang="en-US" dirty="0" smtClean="0"/>
              <a:t>blue water in this basin, accounting for 60%</a:t>
            </a:r>
            <a:r>
              <a:rPr lang="en-US" baseline="0" dirty="0" smtClean="0"/>
              <a:t> of all withdrawals and 53% of all consumption</a:t>
            </a:r>
            <a:r>
              <a:rPr lang="en-US" dirty="0" smtClean="0"/>
              <a:t>.  Urban </a:t>
            </a:r>
            <a:r>
              <a:rPr lang="en-US" dirty="0"/>
              <a:t>uses such as domestic water supply, industrial uses, and electricity account for a smaller </a:t>
            </a:r>
            <a:r>
              <a:rPr lang="en-US" dirty="0" smtClean="0"/>
              <a:t>portion, </a:t>
            </a:r>
            <a:r>
              <a:rPr lang="en-US" dirty="0"/>
              <a:t>but they still </a:t>
            </a:r>
            <a:r>
              <a:rPr lang="en-US" dirty="0" smtClean="0"/>
              <a:t>collectively consume about 20% of </a:t>
            </a:r>
            <a:r>
              <a:rPr lang="en-US" dirty="0"/>
              <a:t>all </a:t>
            </a:r>
            <a:r>
              <a:rPr lang="en-US" dirty="0" smtClean="0"/>
              <a:t>blue water.  About</a:t>
            </a:r>
            <a:r>
              <a:rPr lang="en-US" baseline="0" dirty="0" smtClean="0"/>
              <a:t> 25% of water consumed goes to </a:t>
            </a:r>
            <a:r>
              <a:rPr lang="en-US" dirty="0" smtClean="0"/>
              <a:t>exports out of the river basin to cities such as Denver and Los Angeles.  Evaporation</a:t>
            </a:r>
            <a:r>
              <a:rPr lang="en-US" baseline="0" dirty="0" smtClean="0"/>
              <a:t> from large reservoirs such as Lake Powell and Lake Mead is responsible for 13% of all consumption in the basin.</a:t>
            </a:r>
            <a:endParaRPr lang="en-US" dirty="0" smtClean="0"/>
          </a:p>
          <a:p>
            <a:endParaRPr lang="en-US" dirty="0"/>
          </a:p>
          <a:p>
            <a:r>
              <a:rPr lang="en-US" dirty="0"/>
              <a:t>As the previous diagram showed, the total withdrawals of over 30 BCM is </a:t>
            </a:r>
            <a:r>
              <a:rPr lang="en-US" dirty="0" smtClean="0"/>
              <a:t>considerably </a:t>
            </a:r>
            <a:r>
              <a:rPr lang="en-US" dirty="0"/>
              <a:t>more than the annual </a:t>
            </a:r>
            <a:r>
              <a:rPr lang="en-US" dirty="0" smtClean="0"/>
              <a:t>blue water </a:t>
            </a:r>
            <a:r>
              <a:rPr lang="en-US" dirty="0"/>
              <a:t>flow of around 24 BCM, and this diagram makes clear how that is possible.  Almost three quarters of all the </a:t>
            </a:r>
            <a:r>
              <a:rPr lang="en-US" dirty="0" smtClean="0"/>
              <a:t>surface water </a:t>
            </a:r>
            <a:r>
              <a:rPr lang="en-US" dirty="0"/>
              <a:t>is withdrawn by agriculture, but about a third of that is returned to rivers and lakes.  It may be polluted by </a:t>
            </a:r>
            <a:r>
              <a:rPr lang="en-US" dirty="0" smtClean="0"/>
              <a:t>fertilizers, pesticides</a:t>
            </a:r>
            <a:r>
              <a:rPr lang="en-US" dirty="0"/>
              <a:t>, </a:t>
            </a:r>
            <a:r>
              <a:rPr lang="en-US" dirty="0" smtClean="0"/>
              <a:t>and salts, but </a:t>
            </a:r>
            <a:r>
              <a:rPr lang="en-US" dirty="0"/>
              <a:t>it is still available in the system for use by other activities like domestic use or electrical plant cooling. </a:t>
            </a:r>
            <a:endParaRPr lang="en-US" dirty="0" smtClean="0"/>
          </a:p>
          <a:p>
            <a:endParaRPr lang="en-US" dirty="0" smtClean="0"/>
          </a:p>
          <a:p>
            <a:r>
              <a:rPr lang="en-US" dirty="0" smtClean="0"/>
              <a:t>The </a:t>
            </a:r>
            <a:r>
              <a:rPr lang="en-US" dirty="0"/>
              <a:t>Colorado River Basin is an extreme case, and it demonstrates well the importance of concepts like WITHDRAWALS and CONSUMPTION</a:t>
            </a:r>
            <a:r>
              <a:rPr lang="en-US" dirty="0" smtClean="0"/>
              <a:t>.  The Colorado</a:t>
            </a:r>
            <a:r>
              <a:rPr lang="en-US" baseline="0" dirty="0" smtClean="0"/>
              <a:t> is a “water scarce” river basin because we consume so much of the available water.</a:t>
            </a:r>
            <a:endParaRPr lang="en-US" dirty="0" smtClean="0"/>
          </a:p>
          <a:p>
            <a:endParaRPr lang="en-US" dirty="0"/>
          </a:p>
          <a:p>
            <a:r>
              <a:rPr lang="en-US" dirty="0"/>
              <a:t>One of our </a:t>
            </a:r>
            <a:r>
              <a:rPr lang="en-US" dirty="0" smtClean="0"/>
              <a:t>greatest challenges </a:t>
            </a:r>
            <a:r>
              <a:rPr lang="en-US" dirty="0"/>
              <a:t>is finding ways to deliver the same quality of goods and services </a:t>
            </a:r>
            <a:r>
              <a:rPr lang="en-US" dirty="0" smtClean="0"/>
              <a:t>in the world’s water-scarce river basins</a:t>
            </a:r>
            <a:r>
              <a:rPr lang="en-US" baseline="0" dirty="0" smtClean="0"/>
              <a:t> </a:t>
            </a:r>
            <a:r>
              <a:rPr lang="en-US" dirty="0" smtClean="0"/>
              <a:t>without consuming </a:t>
            </a:r>
            <a:r>
              <a:rPr lang="en-US" dirty="0"/>
              <a:t>so much of </a:t>
            </a:r>
            <a:r>
              <a:rPr lang="en-US" dirty="0" smtClean="0"/>
              <a:t>the </a:t>
            </a:r>
            <a:r>
              <a:rPr lang="en-US" dirty="0"/>
              <a:t>valuable </a:t>
            </a:r>
            <a:r>
              <a:rPr lang="en-US" dirty="0" smtClean="0"/>
              <a:t>blue water.  Thankfully</a:t>
            </a:r>
            <a:r>
              <a:rPr lang="en-US" dirty="0"/>
              <a:t>, there </a:t>
            </a:r>
            <a:r>
              <a:rPr lang="en-US" dirty="0" smtClean="0"/>
              <a:t>is </a:t>
            </a:r>
            <a:r>
              <a:rPr lang="en-US" dirty="0"/>
              <a:t>plenty of technology and </a:t>
            </a:r>
            <a:r>
              <a:rPr lang="en-US" dirty="0" smtClean="0"/>
              <a:t>sound</a:t>
            </a:r>
            <a:r>
              <a:rPr lang="en-US" baseline="0" dirty="0" smtClean="0"/>
              <a:t> </a:t>
            </a:r>
            <a:r>
              <a:rPr lang="en-US" dirty="0" smtClean="0"/>
              <a:t>approaches available to help </a:t>
            </a:r>
            <a:r>
              <a:rPr lang="en-US" dirty="0"/>
              <a:t>us </a:t>
            </a:r>
            <a:r>
              <a:rPr lang="en-US" dirty="0" smtClean="0"/>
              <a:t>reduce our consumption.  We can make improvements</a:t>
            </a:r>
            <a:r>
              <a:rPr lang="en-US" baseline="0" dirty="0" smtClean="0"/>
              <a:t> in every way that we use water, but because of the volume of water consumed in agriculture, we need to pay particular attention to ‘growing more crops with less drops.”  </a:t>
            </a:r>
            <a:endParaRPr lang="en-US" dirty="0"/>
          </a:p>
          <a:p>
            <a:endParaRPr lang="en-US" dirty="0"/>
          </a:p>
        </p:txBody>
      </p:sp>
      <p:sp>
        <p:nvSpPr>
          <p:cNvPr id="5" name="Slide Number Placeholder 4"/>
          <p:cNvSpPr>
            <a:spLocks noGrp="1"/>
          </p:cNvSpPr>
          <p:nvPr>
            <p:ph type="sldNum" sz="quarter" idx="10"/>
          </p:nvPr>
        </p:nvSpPr>
        <p:spPr/>
        <p:txBody>
          <a:bodyPr/>
          <a:lstStyle/>
          <a:p>
            <a:fld id="{162E7FE3-9E22-0344-9454-3F6F24D93F86}" type="slidenum">
              <a:rPr lang="en-US" smtClean="0"/>
              <a:t>9</a:t>
            </a:fld>
            <a:endParaRPr lang="en-US"/>
          </a:p>
        </p:txBody>
      </p:sp>
    </p:spTree>
    <p:extLst>
      <p:ext uri="{BB962C8B-B14F-4D97-AF65-F5344CB8AC3E}">
        <p14:creationId xmlns:p14="http://schemas.microsoft.com/office/powerpoint/2010/main" val="30006953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95413"/>
            <a:ext cx="7772400" cy="1010735"/>
          </a:xfrm>
        </p:spPr>
        <p:txBody>
          <a:bodyPr/>
          <a:lstStyle>
            <a:lvl1pPr algn="l">
              <a:defRPr/>
            </a:lvl1pPr>
          </a:lstStyle>
          <a:p>
            <a:r>
              <a:rPr lang="en-US" smtClean="0"/>
              <a:t>Click to edit Master title style</a:t>
            </a:r>
            <a:endParaRPr lang="en-US"/>
          </a:p>
        </p:txBody>
      </p:sp>
      <p:sp>
        <p:nvSpPr>
          <p:cNvPr id="3" name="Subtitle 2"/>
          <p:cNvSpPr>
            <a:spLocks noGrp="1"/>
          </p:cNvSpPr>
          <p:nvPr>
            <p:ph type="subTitle" idx="1"/>
          </p:nvPr>
        </p:nvSpPr>
        <p:spPr>
          <a:xfrm>
            <a:off x="685800" y="2406148"/>
            <a:ext cx="6400800" cy="1752600"/>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1C4BC18-11C2-6347-AB79-57B550AF4D84}" type="datetime1">
              <a:rPr lang="en-US" smtClean="0"/>
              <a:t>9/19/12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9179D4-F7C9-4D49-A0D2-2DC4E05C4EC3}" type="slidenum">
              <a:rPr lang="en-US" smtClean="0"/>
              <a:t>‹#›</a:t>
            </a:fld>
            <a:endParaRPr lang="en-US"/>
          </a:p>
        </p:txBody>
      </p:sp>
    </p:spTree>
    <p:extLst>
      <p:ext uri="{BB962C8B-B14F-4D97-AF65-F5344CB8AC3E}">
        <p14:creationId xmlns:p14="http://schemas.microsoft.com/office/powerpoint/2010/main" val="3104620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B5750A-4398-3145-B2D0-0F1AEF83C5F5}" type="datetime1">
              <a:rPr lang="en-US" smtClean="0"/>
              <a:t>9/19/12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9179D4-F7C9-4D49-A0D2-2DC4E05C4EC3}" type="slidenum">
              <a:rPr lang="en-US" smtClean="0"/>
              <a:t>‹#›</a:t>
            </a:fld>
            <a:endParaRPr lang="en-US"/>
          </a:p>
        </p:txBody>
      </p:sp>
    </p:spTree>
    <p:extLst>
      <p:ext uri="{BB962C8B-B14F-4D97-AF65-F5344CB8AC3E}">
        <p14:creationId xmlns:p14="http://schemas.microsoft.com/office/powerpoint/2010/main" val="35771065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0BE08A-0B7B-3246-97CA-743B1ED63BC3}" type="datetime1">
              <a:rPr lang="en-US" smtClean="0"/>
              <a:t>9/19/12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9179D4-F7C9-4D49-A0D2-2DC4E05C4EC3}" type="slidenum">
              <a:rPr lang="en-US" smtClean="0"/>
              <a:t>‹#›</a:t>
            </a:fld>
            <a:endParaRPr lang="en-US"/>
          </a:p>
        </p:txBody>
      </p:sp>
    </p:spTree>
    <p:extLst>
      <p:ext uri="{BB962C8B-B14F-4D97-AF65-F5344CB8AC3E}">
        <p14:creationId xmlns:p14="http://schemas.microsoft.com/office/powerpoint/2010/main" val="184204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ECC75E-9228-A242-B74F-6C644F563951}" type="datetime1">
              <a:rPr lang="en-US" smtClean="0"/>
              <a:t>9/19/12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9179D4-F7C9-4D49-A0D2-2DC4E05C4EC3}" type="slidenum">
              <a:rPr lang="en-US" smtClean="0"/>
              <a:t>‹#›</a:t>
            </a:fld>
            <a:endParaRPr lang="en-US"/>
          </a:p>
        </p:txBody>
      </p:sp>
    </p:spTree>
    <p:extLst>
      <p:ext uri="{BB962C8B-B14F-4D97-AF65-F5344CB8AC3E}">
        <p14:creationId xmlns:p14="http://schemas.microsoft.com/office/powerpoint/2010/main" val="4288530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0A09B1-CB7F-F543-995F-720638E1B974}" type="datetime1">
              <a:rPr lang="en-US" smtClean="0"/>
              <a:t>9/19/12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B9179D4-F7C9-4D49-A0D2-2DC4E05C4EC3}" type="slidenum">
              <a:rPr lang="en-US" smtClean="0"/>
              <a:t>‹#›</a:t>
            </a:fld>
            <a:endParaRPr lang="en-US"/>
          </a:p>
        </p:txBody>
      </p:sp>
    </p:spTree>
    <p:extLst>
      <p:ext uri="{BB962C8B-B14F-4D97-AF65-F5344CB8AC3E}">
        <p14:creationId xmlns:p14="http://schemas.microsoft.com/office/powerpoint/2010/main" val="838892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8B2C820-8384-7445-8E6C-71A39F4A96BA}" type="datetime1">
              <a:rPr lang="en-US" smtClean="0"/>
              <a:t>9/19/12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9179D4-F7C9-4D49-A0D2-2DC4E05C4EC3}" type="slidenum">
              <a:rPr lang="en-US" smtClean="0"/>
              <a:t>‹#›</a:t>
            </a:fld>
            <a:endParaRPr lang="en-US"/>
          </a:p>
        </p:txBody>
      </p:sp>
    </p:spTree>
    <p:extLst>
      <p:ext uri="{BB962C8B-B14F-4D97-AF65-F5344CB8AC3E}">
        <p14:creationId xmlns:p14="http://schemas.microsoft.com/office/powerpoint/2010/main" val="1644257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16D535D-D077-C946-81B1-DC8E87116A5A}" type="datetime1">
              <a:rPr lang="en-US" smtClean="0"/>
              <a:t>9/19/12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B9179D4-F7C9-4D49-A0D2-2DC4E05C4EC3}" type="slidenum">
              <a:rPr lang="en-US" smtClean="0"/>
              <a:t>‹#›</a:t>
            </a:fld>
            <a:endParaRPr lang="en-US"/>
          </a:p>
        </p:txBody>
      </p:sp>
    </p:spTree>
    <p:extLst>
      <p:ext uri="{BB962C8B-B14F-4D97-AF65-F5344CB8AC3E}">
        <p14:creationId xmlns:p14="http://schemas.microsoft.com/office/powerpoint/2010/main" val="3267736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6E5462-4E94-574D-A02D-E25CA831F3EA}" type="datetime1">
              <a:rPr lang="en-US" smtClean="0"/>
              <a:t>9/19/12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B9179D4-F7C9-4D49-A0D2-2DC4E05C4EC3}" type="slidenum">
              <a:rPr lang="en-US" smtClean="0"/>
              <a:t>‹#›</a:t>
            </a:fld>
            <a:endParaRPr lang="en-US"/>
          </a:p>
        </p:txBody>
      </p:sp>
    </p:spTree>
    <p:extLst>
      <p:ext uri="{BB962C8B-B14F-4D97-AF65-F5344CB8AC3E}">
        <p14:creationId xmlns:p14="http://schemas.microsoft.com/office/powerpoint/2010/main" val="2148841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349BD2-BB6E-0E42-A42C-D17FE193FBE5}" type="datetime1">
              <a:rPr lang="en-US" smtClean="0"/>
              <a:t>9/19/12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B9179D4-F7C9-4D49-A0D2-2DC4E05C4EC3}" type="slidenum">
              <a:rPr lang="en-US" smtClean="0"/>
              <a:t>‹#›</a:t>
            </a:fld>
            <a:endParaRPr lang="en-US"/>
          </a:p>
        </p:txBody>
      </p:sp>
    </p:spTree>
    <p:extLst>
      <p:ext uri="{BB962C8B-B14F-4D97-AF65-F5344CB8AC3E}">
        <p14:creationId xmlns:p14="http://schemas.microsoft.com/office/powerpoint/2010/main" val="2737898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7362C3-4DB9-654B-89BD-1DEE95C762BD}" type="datetime1">
              <a:rPr lang="en-US" smtClean="0"/>
              <a:t>9/19/12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9179D4-F7C9-4D49-A0D2-2DC4E05C4EC3}" type="slidenum">
              <a:rPr lang="en-US" smtClean="0"/>
              <a:t>‹#›</a:t>
            </a:fld>
            <a:endParaRPr lang="en-US"/>
          </a:p>
        </p:txBody>
      </p:sp>
    </p:spTree>
    <p:extLst>
      <p:ext uri="{BB962C8B-B14F-4D97-AF65-F5344CB8AC3E}">
        <p14:creationId xmlns:p14="http://schemas.microsoft.com/office/powerpoint/2010/main" val="3270795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A4000F-C5AD-764C-94FC-5156FE9A39B3}" type="datetime1">
              <a:rPr lang="en-US" smtClean="0"/>
              <a:t>9/19/12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B9179D4-F7C9-4D49-A0D2-2DC4E05C4EC3}" type="slidenum">
              <a:rPr lang="en-US" smtClean="0"/>
              <a:t>‹#›</a:t>
            </a:fld>
            <a:endParaRPr lang="en-US"/>
          </a:p>
        </p:txBody>
      </p:sp>
    </p:spTree>
    <p:extLst>
      <p:ext uri="{BB962C8B-B14F-4D97-AF65-F5344CB8AC3E}">
        <p14:creationId xmlns:p14="http://schemas.microsoft.com/office/powerpoint/2010/main" val="395902085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F9FFE0-A746-EF47-82C0-5B8D93270583}" type="datetime1">
              <a:rPr lang="en-US" smtClean="0"/>
              <a:t>9/19/12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9179D4-F7C9-4D49-A0D2-2DC4E05C4EC3}" type="slidenum">
              <a:rPr lang="en-US" smtClean="0"/>
              <a:t>‹#›</a:t>
            </a:fld>
            <a:endParaRPr lang="en-US"/>
          </a:p>
        </p:txBody>
      </p:sp>
    </p:spTree>
    <p:extLst>
      <p:ext uri="{BB962C8B-B14F-4D97-AF65-F5344CB8AC3E}">
        <p14:creationId xmlns:p14="http://schemas.microsoft.com/office/powerpoint/2010/main" val="8489866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isualizing_Water_v16_Page_0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933427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Visualizing_Water_v16_Page_0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2046423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Visualizing_Water_v16_Page_0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01544068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Visualizing_Water_v16_Page_0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26627708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Visualizing_Water_v16_Page_0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08262918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Visualizing_Water_v16_Page_0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3798508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isualizing_Water_v16_Page_0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63061114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isualizing_Water_v16_Page_1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51701482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isualizing_Water_v16_Page_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58643472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3280</TotalTime>
  <Words>2031</Words>
  <Application>Microsoft Macintosh PowerPoint</Application>
  <PresentationFormat>Letter Paper (8.5x11 in)</PresentationFormat>
  <Paragraphs>70</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TRUTHstudio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Pearson</dc:creator>
  <cp:lastModifiedBy>Jason Pearson</cp:lastModifiedBy>
  <cp:revision>73</cp:revision>
  <cp:lastPrinted>2012-09-07T13:26:31Z</cp:lastPrinted>
  <dcterms:created xsi:type="dcterms:W3CDTF">2012-08-30T18:26:03Z</dcterms:created>
  <dcterms:modified xsi:type="dcterms:W3CDTF">2012-09-20T00:50:55Z</dcterms:modified>
</cp:coreProperties>
</file>